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9" r:id="rId2"/>
    <p:sldMasterId id="2147483784" r:id="rId3"/>
    <p:sldMasterId id="2147484134" r:id="rId4"/>
    <p:sldMasterId id="2147484268" r:id="rId5"/>
    <p:sldMasterId id="2147484312" r:id="rId6"/>
  </p:sldMasterIdLst>
  <p:notesMasterIdLst>
    <p:notesMasterId r:id="rId27"/>
  </p:notesMasterIdLst>
  <p:sldIdLst>
    <p:sldId id="282" r:id="rId7"/>
    <p:sldId id="273" r:id="rId8"/>
    <p:sldId id="257" r:id="rId9"/>
    <p:sldId id="279" r:id="rId10"/>
    <p:sldId id="258" r:id="rId11"/>
    <p:sldId id="259" r:id="rId12"/>
    <p:sldId id="281" r:id="rId13"/>
    <p:sldId id="291" r:id="rId14"/>
    <p:sldId id="294" r:id="rId15"/>
    <p:sldId id="267" r:id="rId16"/>
    <p:sldId id="261" r:id="rId17"/>
    <p:sldId id="266" r:id="rId18"/>
    <p:sldId id="283" r:id="rId19"/>
    <p:sldId id="269" r:id="rId20"/>
    <p:sldId id="271" r:id="rId21"/>
    <p:sldId id="289" r:id="rId22"/>
    <p:sldId id="290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" initials="M" lastIdx="1" clrIdx="0">
    <p:extLst>
      <p:ext uri="{19B8F6BF-5375-455C-9EA6-DF929625EA0E}">
        <p15:presenceInfo xmlns:p15="http://schemas.microsoft.com/office/powerpoint/2012/main" userId="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89643" autoAdjust="0"/>
  </p:normalViewPr>
  <p:slideViewPr>
    <p:cSldViewPr snapToGrid="0">
      <p:cViewPr varScale="1">
        <p:scale>
          <a:sx n="101" d="100"/>
          <a:sy n="101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5FB4F-FA21-4399-B0C9-14EDA8DC8BCB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0E7F8-D82A-4BBD-8CB8-11A1F46F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bn-IN" sz="18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স্লাইডে অটোমেটিক যাবে। ক্লিক বা কোন কী প্রেস করার প্রয়োজন নেই। </a:t>
            </a:r>
            <a:r>
              <a:rPr lang="bn-IN" sz="1800" baseline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8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46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স্লাইডে ক্লিক বা কোন কী প্রেস করার প্রয়োজন নেই।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bn-IN" sz="12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স্লাইডে অটোমেটিক যাবে। ক্লিক বা কোন কী প্রেস করার প্রয়োজন নেই। ধন্যবাদ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bn-IN" sz="16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স্লাইডে অটোমেটিক যাবে। ক্লিক বা কোন কী প্রেস করার প্রয়োজন নেই। ধন্যবাদ </a:t>
            </a:r>
            <a:endParaRPr lang="en-US" sz="1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8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8363" y="639763"/>
            <a:ext cx="46037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0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5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8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0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26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6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589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6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7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8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4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5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48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0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38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80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89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4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3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9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6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13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24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42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63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3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81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42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1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9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5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4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69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9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1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7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838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5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5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0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5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9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2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544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6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76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0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22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7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6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49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0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2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9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4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8363" y="639763"/>
            <a:ext cx="46037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70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8363" y="639763"/>
            <a:ext cx="46037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44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4015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2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22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56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1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0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9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02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4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7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5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8363" y="639763"/>
            <a:ext cx="46037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66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9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133" r:id="rId18"/>
    <p:sldLayoutId id="214748411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403FC0-6352-42DE-9FC8-D9954CFD9A4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D390AB-D256-4D1C-A07E-ED1D26D5E0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49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730" y="2581885"/>
            <a:ext cx="8510954" cy="2387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স্লাইডগুলো শো করার পূর্বে নিচের নোট- এর দিকে অনুগ্রহপূর্বক লক্ষ্য করুন।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ক্লাসটি উপভোগ করার জন্য ধন্যবাদ।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17985" y="1345221"/>
            <a:ext cx="2690444" cy="1100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83" y="837146"/>
            <a:ext cx="6527696" cy="36718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/>
          <p:cNvSpPr/>
          <p:nvPr/>
        </p:nvSpPr>
        <p:spPr>
          <a:xfrm>
            <a:off x="3603593" y="4979713"/>
            <a:ext cx="23246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5" t="28374"/>
          <a:stretch/>
        </p:blipFill>
        <p:spPr>
          <a:xfrm rot="16200000">
            <a:off x="778030" y="-1317474"/>
            <a:ext cx="7502220" cy="955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4"/>
          <a:stretch/>
        </p:blipFill>
        <p:spPr>
          <a:xfrm>
            <a:off x="264496" y="1508009"/>
            <a:ext cx="3754463" cy="264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24238" y="738568"/>
            <a:ext cx="1617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9798" y="1987813"/>
            <a:ext cx="2100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নাড়ি পরীক্ষা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1813" y="5638866"/>
            <a:ext cx="4395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কবজির নাড়ির অবস্থা দেখে রোগ নির্ণয়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237445" y="4281599"/>
            <a:ext cx="465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আয়ুর্বেদ শাস্ত্র মতে যিনি চিকিৎসা করেন।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96595" y="92581"/>
            <a:ext cx="3033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শব্দার্থ শিখি: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56" y="2728217"/>
            <a:ext cx="3800388" cy="284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190" cy="7036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588999" y="964"/>
            <a:ext cx="635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মূর্খ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6" y="549508"/>
            <a:ext cx="3667398" cy="243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65752" y="2884974"/>
            <a:ext cx="1944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নির্বোধ, বোকা</a:t>
            </a:r>
            <a:endParaRPr lang="en-US" sz="4400" dirty="0"/>
          </a:p>
        </p:txBody>
      </p:sp>
      <p:sp>
        <p:nvSpPr>
          <p:cNvPr id="22" name="Rectangle 21"/>
          <p:cNvSpPr/>
          <p:nvPr/>
        </p:nvSpPr>
        <p:spPr>
          <a:xfrm>
            <a:off x="407170" y="3404259"/>
            <a:ext cx="827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1" y="3918627"/>
            <a:ext cx="3307580" cy="248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2869656" y="6386525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কানে শোনা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3150" y="2343025"/>
            <a:ext cx="1443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জবরদস্তি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2895361"/>
            <a:ext cx="4026982" cy="2684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297458" y="5580015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জোরাজুরি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4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0"/>
            <a:ext cx="920438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89009" y="28890"/>
            <a:ext cx="1168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ব্যামো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1000" y="3642216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অসুখ, রোগ, ব্যারাম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5" y="663898"/>
            <a:ext cx="3191055" cy="297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445107" y="340732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তাজ্জব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80" y="866294"/>
            <a:ext cx="3860289" cy="257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5850828" y="3443486"/>
            <a:ext cx="142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বিষ্ময়কর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595" y="5028140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প্রাণখোলা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19" y="4089817"/>
            <a:ext cx="3182044" cy="257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666451" y="5674471"/>
            <a:ext cx="2828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উদার, খোলা মনের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4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2775" y="35817"/>
            <a:ext cx="4180953" cy="1015663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713" y="1168414"/>
            <a:ext cx="3892889" cy="2092881"/>
          </a:xfrm>
          <a:prstGeom prst="rect">
            <a:avLst/>
          </a:prstGeom>
          <a:solidFill>
            <a:schemeClr val="tx1">
              <a:alpha val="62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	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হাসুর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8083" y="2662079"/>
            <a:ext cx="192232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48" y="3744377"/>
            <a:ext cx="4512552" cy="2031325"/>
          </a:xfrm>
          <a:prstGeom prst="rect">
            <a:avLst/>
          </a:prstGeom>
          <a:solidFill>
            <a:schemeClr val="tx1">
              <a:alpha val="62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‘লোভে পাপ, পাপে মৃত্যু’- সংলাপটি কার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কবিরাজ	 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হাসু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মোড়ল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7709" y="5188796"/>
            <a:ext cx="228460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উত্তর: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কবিরাজ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9172" y="3380773"/>
            <a:ext cx="4443377" cy="2246769"/>
          </a:xfrm>
          <a:prstGeom prst="rect">
            <a:avLst/>
          </a:prstGeom>
          <a:solidFill>
            <a:schemeClr val="tx1">
              <a:alpha val="62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‘বাঘের চোখ আনতে হবে?’- উক্তিটির </a:t>
            </a:r>
          </a:p>
          <a:p>
            <a:pPr>
              <a:tabLst>
                <a:tab pos="465138" algn="l"/>
              </a:tabLst>
            </a:pP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বক্তা কে?</a:t>
            </a:r>
            <a:endParaRPr lang="bn-BD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মোড়ল	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হাসু মিয়া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নাট্যকারের</a:t>
            </a:r>
          </a:p>
          <a:p>
            <a:pPr>
              <a:tabLst>
                <a:tab pos="465138" algn="l"/>
              </a:tabLst>
            </a:pP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8677" y="5035117"/>
            <a:ext cx="2334293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উত্তর: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হাসু মিয়া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1973" y="1153974"/>
            <a:ext cx="5008758" cy="1969770"/>
          </a:xfrm>
          <a:prstGeom prst="rect">
            <a:avLst/>
          </a:prstGeom>
          <a:solidFill>
            <a:schemeClr val="tx1">
              <a:alpha val="62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‘সুখী মানুষ’ নাটিকাটির দৃশ্যসংখ্যা কত?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		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endPara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endParaRPr lang="bn-BD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7129" y="2467429"/>
            <a:ext cx="166584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উত্তর: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দুই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build="p" animBg="1"/>
      <p:bldP spid="16" grpId="0" animBg="1"/>
      <p:bldP spid="16" grpId="1" animBg="1"/>
      <p:bldP spid="9" grpId="0" build="p" animBg="1"/>
      <p:bldP spid="10" grpId="0" animBg="1"/>
      <p:bldP spid="10" grpId="1" animBg="1"/>
      <p:bldP spid="11" grpId="0" build="p" animBg="1"/>
      <p:bldP spid="12" grpId="0" animBg="1"/>
      <p:bldP spid="12" grpId="1" animBg="1"/>
      <p:bldP spid="13" grpId="0" build="p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8" y="471556"/>
            <a:ext cx="6620524" cy="39723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/>
          <p:cNvSpPr/>
          <p:nvPr/>
        </p:nvSpPr>
        <p:spPr>
          <a:xfrm>
            <a:off x="3679244" y="4835109"/>
            <a:ext cx="29241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7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2577" y="3240093"/>
            <a:ext cx="6614311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মনযোগ সহকারে পড় এবং প্রশ্নগুলোর উত্তর </a:t>
            </a:r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0483" y="1747320"/>
            <a:ext cx="35830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4430685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944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3440" y="347548"/>
            <a:ext cx="22333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149" y="1455544"/>
            <a:ext cx="8263368" cy="181588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 মিয়া জুয়া খেলে সামান্য সময়ে অধিক অর্থ সংগ্রহ করেন। পরে আরো অর্থের লোভে তার অর্জিত সমস্ত অর্থ জুয়া খেলায়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এবার তার ভাগ্য তার সহায় হল না। সে সমস্ত অর্থ মুহুর্তের মধ্যে হারাল। এখন সে পথের ভিখারীতে পরিনত হল। তার মনে কোন শান্তি নেই।</a:t>
            </a:r>
            <a:endParaRPr lang="en-US" sz="2800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149" y="4043335"/>
            <a:ext cx="839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7663" algn="l"/>
                <a:tab pos="685800" algn="l"/>
                <a:tab pos="8059738" algn="r"/>
              </a:tabLst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১। 	ক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মোড়লের বিশ্বাসী চাকরের নাম কী? 	১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347663" algn="l"/>
                <a:tab pos="685800" algn="l"/>
                <a:tab pos="8059738" algn="r"/>
              </a:tabLst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‘সুখ বড় কঠিন জিনিস’- এ কথাটি কেন বলা হয়েছে? 	   ২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347663" algn="l"/>
                <a:tab pos="685800" algn="l"/>
                <a:tab pos="8059738" algn="r"/>
              </a:tabLst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 বাবুল মিয়া ‘সুখী মানুষ’ নাটিকায় কার চরিত্রের প্রতিবিম্ব? ব্যাখ্যা কর।	 ৩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347663" algn="l"/>
                <a:tab pos="685800" algn="l"/>
                <a:tab pos="8059738" algn="r"/>
              </a:tabLst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‘বেশি অর্থের আশায় জুয়া না খেললে বাবুল মিয়া অশান্তিতে ভুগত না।’ মন্তব্যটি 			‘সুখী মানুষ’ নাটিকার আলোকে বিশ্লেষণ কর। 	 ৪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/>
          <a:stretch/>
        </p:blipFill>
        <p:spPr>
          <a:xfrm>
            <a:off x="-1" y="0"/>
            <a:ext cx="915186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085342"/>
            <a:ext cx="9151865" cy="3785652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মমতাজ উদ্দিন আহমদ কোন জেলায় জন্মগ্রহণ করেন?</a:t>
            </a:r>
          </a:p>
          <a:p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২। কবিরাজ অর্থ কী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৩। সুখী মানুষটি খেয়ে দেয় কী করে?</a:t>
            </a:r>
          </a:p>
          <a:p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৪। ‘সুখী মানুষ’ নাটিকায় কয়টি চরিত্র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৫। ‘সুখী মানুষ’ নাটিকাটি থেকে আমরা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 লাভ 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744538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পারি?</a:t>
            </a:r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918" y="534038"/>
            <a:ext cx="2540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2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0"/>
            <a:ext cx="9187137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2361570" y="374772"/>
            <a:ext cx="3174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b="1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96357" y="4555956"/>
            <a:ext cx="7829575" cy="1077218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এলাকার কয়েকজন সুখী মানুষের তালিকা তৈরী করবে এবং কেন তাঁরা সুখী এ বিষয়ে বিস্তারিত লিখে আনবে।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80549"/>
            <a:ext cx="2048933" cy="1536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7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8" b="2460"/>
          <a:stretch/>
        </p:blipFill>
        <p:spPr>
          <a:xfrm>
            <a:off x="0" y="0"/>
            <a:ext cx="92329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1566" y="2105560"/>
            <a:ext cx="676311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ln w="15875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381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5875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glow rad="381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blinds/>
      </p:transition>
    </mc:Choice>
    <mc:Fallback xmlns="">
      <p:transition spd="slow" advClick="0" advTm="5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190661"/>
            <a:ext cx="9144000" cy="2215991"/>
          </a:xfrm>
          <a:prstGeom prst="rect">
            <a:avLst/>
          </a:prstGeom>
          <a:solidFill>
            <a:srgbClr val="002060">
              <a:alpha val="7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3800" b="1" dirty="0" smtClean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48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>
          <a:xfrm>
            <a:off x="1" y="0"/>
            <a:ext cx="9144000" cy="690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8924" y="1745088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738" y="2760751"/>
            <a:ext cx="5048521" cy="2062103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সাহিনা সুলতানা</a:t>
            </a:r>
            <a:endParaRPr lang="bn-BD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(বাংলা)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 রংপুর</a:t>
            </a:r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11747" y="149418"/>
            <a:ext cx="8303564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মনযোগ দিয়ে দেখ।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88" y="757495"/>
            <a:ext cx="2069319" cy="266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/>
        </p:blipFill>
        <p:spPr>
          <a:xfrm>
            <a:off x="497857" y="938735"/>
            <a:ext cx="3572580" cy="230092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29" y="3420901"/>
            <a:ext cx="3794112" cy="252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" y="3367977"/>
            <a:ext cx="3870474" cy="2582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40436" y="6078626"/>
            <a:ext cx="830356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আজকের পাঠের বিষয়টি কি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build="p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"/>
          <a:stretch/>
        </p:blipFill>
        <p:spPr>
          <a:xfrm>
            <a:off x="0" y="-32511"/>
            <a:ext cx="9144000" cy="6941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2512"/>
            <a:ext cx="6248402" cy="689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0" y="4132342"/>
            <a:ext cx="4516471" cy="1554480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সুখী মানুষ</a:t>
            </a:r>
          </a:p>
          <a:p>
            <a:pPr algn="ctr"/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 উদ্দীন আহমদ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9609" y="220563"/>
            <a:ext cx="2958862" cy="769441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19685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7721" y="363914"/>
            <a:ext cx="3001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214" y="2873425"/>
            <a:ext cx="8581386" cy="2954655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alt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 উদ্দীন আহমদ-এর সংক্ষিপ্ত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alt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IN" alt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bn-IN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য়টির উপর স্বচ্ছ জ্ঞান লাভ করবে</a:t>
            </a:r>
            <a:r>
              <a:rPr lang="bn-BD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1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অন্যায় ও মন্দ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প্রবন্ধ রচনা করতে পারবে।</a:t>
            </a: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564" y="1763579"/>
            <a:ext cx="6009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9" y="151788"/>
            <a:ext cx="2554811" cy="147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7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 animBg="1" autoUpdateAnimBg="0"/>
      <p:bldP spid="4" grpId="0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6013" y="2761442"/>
            <a:ext cx="4214616" cy="1031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bn-BD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4"/>
          <a:stretch/>
        </p:blipFill>
        <p:spPr>
          <a:xfrm>
            <a:off x="-73018" y="0"/>
            <a:ext cx="9217018" cy="6898939"/>
          </a:xfrm>
          <a:prstGeom prst="rect">
            <a:avLst/>
          </a:prstGeom>
          <a:ln>
            <a:solidFill>
              <a:schemeClr val="accent1">
                <a:alpha val="44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2" y="419100"/>
            <a:ext cx="3945813" cy="325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2047140"/>
            <a:ext cx="3333751" cy="4445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35491" y="819405"/>
            <a:ext cx="4288353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451" y="4933116"/>
            <a:ext cx="3690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 উদ্দীন আহমদ</a:t>
            </a:r>
            <a:endParaRPr lang="en-US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9"/>
          <a:stretch/>
        </p:blipFill>
        <p:spPr>
          <a:xfrm>
            <a:off x="95249" y="76199"/>
            <a:ext cx="8955665" cy="670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48587" y="917877"/>
            <a:ext cx="238558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 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27063" y="3536145"/>
            <a:ext cx="285655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035" y="2266931"/>
            <a:ext cx="1343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50278" y="933128"/>
            <a:ext cx="4495141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১৯৩৫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খ্রিষ্টা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ব্দে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মালদহ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090" y="2960525"/>
            <a:ext cx="22974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লেখনী 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গবেষণা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035" y="1564612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035" y="5801387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192" y="136722"/>
            <a:ext cx="3690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 উদ্দীন আহমদ</a:t>
            </a:r>
            <a:endParaRPr lang="en-US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50278" y="1619126"/>
            <a:ext cx="5072222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29143" y="2228407"/>
            <a:ext cx="5381601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 ভাষা ও সাহিত্য বিষয়ে সরকারি কলেজে দীর্ঘদিন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অধ্যাপনা শেষে ১৯৯২ 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অবসর গ্রহণ করেন।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50278" y="3255600"/>
            <a:ext cx="5867312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ধীনতা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‘রাজা অনুস্বারের পালা’,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‘সাত ঘাটের কানাকড়ি’,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‘আমাদের শহর’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প্রবন্ধ-গবেষণা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‘বাংলাদেশের নাটকের ইতিবৃত্ত’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‘বাংলাদেশের থিয়েটারের ইতিবৃত্ত’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96107" y="5694556"/>
            <a:ext cx="5399235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‘শিশু একাডেমি পুরস্কার’, ‘বাংলা একাডেমি পুরস্কার’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একুশে পদকসহ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বিভিন্ন সাহিত্য পুরস্কারে ভূষিত হয়েছেন।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5738" y="5000001"/>
            <a:ext cx="195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পরিচয়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0" name="Striped Right Arrow 49"/>
          <p:cNvSpPr/>
          <p:nvPr/>
        </p:nvSpPr>
        <p:spPr>
          <a:xfrm>
            <a:off x="2469976" y="5115147"/>
            <a:ext cx="665486" cy="329932"/>
          </a:xfrm>
          <a:prstGeom prst="stripedRightArrow">
            <a:avLst>
              <a:gd name="adj1" fmla="val 46923"/>
              <a:gd name="adj2" fmla="val 74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89633" y="5038107"/>
            <a:ext cx="5774338" cy="461665"/>
          </a:xfrm>
          <a:prstGeom prst="rect">
            <a:avLst/>
          </a:prstGeom>
          <a:solidFill>
            <a:schemeClr val="accent6">
              <a:alpha val="16000"/>
            </a:schemeClr>
          </a:solidFill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নাট্যকার ও নাট্যাভিনেতা হিসেবে একজন খ্যাতিমান ব্যক্তিত্ব।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2430621" y="992046"/>
            <a:ext cx="665486" cy="329932"/>
          </a:xfrm>
          <a:prstGeom prst="stripedRightArrow">
            <a:avLst>
              <a:gd name="adj1" fmla="val 46923"/>
              <a:gd name="adj2" fmla="val 74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2179805" y="1683407"/>
            <a:ext cx="916302" cy="329932"/>
          </a:xfrm>
          <a:prstGeom prst="stripedRightArrow">
            <a:avLst>
              <a:gd name="adj1" fmla="val 46923"/>
              <a:gd name="adj2" fmla="val 74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ped Right Arrow 23"/>
          <p:cNvSpPr/>
          <p:nvPr/>
        </p:nvSpPr>
        <p:spPr>
          <a:xfrm>
            <a:off x="1880558" y="3402480"/>
            <a:ext cx="1215549" cy="329932"/>
          </a:xfrm>
          <a:prstGeom prst="stripedRightArrow">
            <a:avLst>
              <a:gd name="adj1" fmla="val 46923"/>
              <a:gd name="adj2" fmla="val 74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>
            <a:off x="1647645" y="5918589"/>
            <a:ext cx="1448462" cy="329932"/>
          </a:xfrm>
          <a:prstGeom prst="stripedRightArrow">
            <a:avLst>
              <a:gd name="adj1" fmla="val 46923"/>
              <a:gd name="adj2" fmla="val 74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2179805" y="2372566"/>
            <a:ext cx="916302" cy="329932"/>
          </a:xfrm>
          <a:prstGeom prst="stripedRightArrow">
            <a:avLst>
              <a:gd name="adj1" fmla="val 46923"/>
              <a:gd name="adj2" fmla="val 74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 animBg="1"/>
      <p:bldP spid="29" grpId="0"/>
      <p:bldP spid="43" grpId="0"/>
      <p:bldP spid="26" grpId="0"/>
      <p:bldP spid="28" grpId="0"/>
      <p:bldP spid="34" grpId="0" animBg="1"/>
      <p:bldP spid="37" grpId="0" animBg="1"/>
      <p:bldP spid="39" grpId="0" animBg="1"/>
      <p:bldP spid="46" grpId="0" animBg="1"/>
      <p:bldP spid="47" grpId="0"/>
      <p:bldP spid="50" grpId="0" animBg="1"/>
      <p:bldP spid="51" grpId="0" animBg="1"/>
      <p:bldP spid="22" grpId="0" animBg="1"/>
      <p:bldP spid="23" grpId="0" animBg="1"/>
      <p:bldP spid="24" grpId="0" animBg="1"/>
      <p:bldP spid="25" grpId="0" animBg="1"/>
      <p:bldP spid="3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541</Words>
  <Application>Microsoft Office PowerPoint</Application>
  <PresentationFormat>On-screen Show (4:3)</PresentationFormat>
  <Paragraphs>117</Paragraphs>
  <Slides>20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Garamond</vt:lpstr>
      <vt:lpstr>NikoshBAN</vt:lpstr>
      <vt:lpstr>Tw Cen MT</vt:lpstr>
      <vt:lpstr>Wingdings 3</vt:lpstr>
      <vt:lpstr>Office Theme</vt:lpstr>
      <vt:lpstr>Wisp</vt:lpstr>
      <vt:lpstr>Organic</vt:lpstr>
      <vt:lpstr>2_Droplet</vt:lpstr>
      <vt:lpstr>Ion Boardroom</vt:lpstr>
      <vt:lpstr>Retrospect</vt:lpstr>
      <vt:lpstr>স্লাইডগুলো শো করার পূর্বে নিচের নোট- এর দিকে অনুগ্রহপূর্বক লক্ষ্য করুন।  ক্লাসটি উপভোগ করার জন্য ধন্যবাদ।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</dc:creator>
  <cp:lastModifiedBy>MS</cp:lastModifiedBy>
  <cp:revision>911</cp:revision>
  <dcterms:created xsi:type="dcterms:W3CDTF">2016-04-24T16:06:20Z</dcterms:created>
  <dcterms:modified xsi:type="dcterms:W3CDTF">2016-06-28T17:10:47Z</dcterms:modified>
</cp:coreProperties>
</file>